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36"/>
  </p:notesMasterIdLst>
  <p:handoutMasterIdLst>
    <p:handoutMasterId r:id="rId137"/>
  </p:handoutMasterIdLst>
  <p:sldIdLst>
    <p:sldId id="349" r:id="rId2"/>
    <p:sldId id="338" r:id="rId3"/>
    <p:sldId id="350" r:id="rId4"/>
    <p:sldId id="257" r:id="rId5"/>
    <p:sldId id="258" r:id="rId6"/>
    <p:sldId id="259" r:id="rId7"/>
    <p:sldId id="260" r:id="rId8"/>
    <p:sldId id="352" r:id="rId9"/>
    <p:sldId id="385" r:id="rId10"/>
    <p:sldId id="413" r:id="rId11"/>
    <p:sldId id="833" r:id="rId12"/>
    <p:sldId id="821" r:id="rId13"/>
    <p:sldId id="822" r:id="rId14"/>
    <p:sldId id="823" r:id="rId15"/>
    <p:sldId id="824" r:id="rId16"/>
    <p:sldId id="825" r:id="rId17"/>
    <p:sldId id="826" r:id="rId18"/>
    <p:sldId id="827" r:id="rId19"/>
    <p:sldId id="828" r:id="rId20"/>
    <p:sldId id="829" r:id="rId21"/>
    <p:sldId id="830" r:id="rId22"/>
    <p:sldId id="831" r:id="rId23"/>
    <p:sldId id="832" r:id="rId24"/>
    <p:sldId id="345" r:id="rId25"/>
    <p:sldId id="346" r:id="rId26"/>
    <p:sldId id="369" r:id="rId27"/>
    <p:sldId id="370" r:id="rId28"/>
    <p:sldId id="371" r:id="rId29"/>
    <p:sldId id="372" r:id="rId30"/>
    <p:sldId id="373" r:id="rId31"/>
    <p:sldId id="374" r:id="rId32"/>
    <p:sldId id="383" r:id="rId33"/>
    <p:sldId id="510" r:id="rId34"/>
    <p:sldId id="509" r:id="rId35"/>
    <p:sldId id="511" r:id="rId36"/>
    <p:sldId id="512" r:id="rId37"/>
    <p:sldId id="514" r:id="rId38"/>
    <p:sldId id="513" r:id="rId39"/>
    <p:sldId id="503" r:id="rId40"/>
    <p:sldId id="508" r:id="rId41"/>
    <p:sldId id="398" r:id="rId42"/>
    <p:sldId id="348" r:id="rId43"/>
    <p:sldId id="506" r:id="rId44"/>
    <p:sldId id="507" r:id="rId45"/>
    <p:sldId id="399" r:id="rId46"/>
    <p:sldId id="412" r:id="rId47"/>
    <p:sldId id="407" r:id="rId48"/>
    <p:sldId id="411" r:id="rId49"/>
    <p:sldId id="410" r:id="rId50"/>
    <p:sldId id="504" r:id="rId51"/>
    <p:sldId id="505" r:id="rId52"/>
    <p:sldId id="384" r:id="rId53"/>
    <p:sldId id="454" r:id="rId54"/>
    <p:sldId id="455" r:id="rId55"/>
    <p:sldId id="456" r:id="rId56"/>
    <p:sldId id="457" r:id="rId57"/>
    <p:sldId id="458" r:id="rId58"/>
    <p:sldId id="459" r:id="rId59"/>
    <p:sldId id="453" r:id="rId60"/>
    <p:sldId id="386" r:id="rId61"/>
    <p:sldId id="387" r:id="rId62"/>
    <p:sldId id="460" r:id="rId63"/>
    <p:sldId id="461" r:id="rId64"/>
    <p:sldId id="462" r:id="rId65"/>
    <p:sldId id="463" r:id="rId66"/>
    <p:sldId id="464" r:id="rId67"/>
    <p:sldId id="465" r:id="rId68"/>
    <p:sldId id="466" r:id="rId69"/>
    <p:sldId id="467" r:id="rId70"/>
    <p:sldId id="468" r:id="rId71"/>
    <p:sldId id="469" r:id="rId72"/>
    <p:sldId id="470" r:id="rId73"/>
    <p:sldId id="471" r:id="rId74"/>
    <p:sldId id="472" r:id="rId75"/>
    <p:sldId id="473" r:id="rId76"/>
    <p:sldId id="474" r:id="rId77"/>
    <p:sldId id="475" r:id="rId78"/>
    <p:sldId id="522" r:id="rId79"/>
    <p:sldId id="523" r:id="rId80"/>
    <p:sldId id="524" r:id="rId81"/>
    <p:sldId id="525" r:id="rId82"/>
    <p:sldId id="526" r:id="rId83"/>
    <p:sldId id="521" r:id="rId84"/>
    <p:sldId id="516" r:id="rId85"/>
    <p:sldId id="515" r:id="rId86"/>
    <p:sldId id="517" r:id="rId87"/>
    <p:sldId id="518" r:id="rId88"/>
    <p:sldId id="520" r:id="rId89"/>
    <p:sldId id="519" r:id="rId90"/>
    <p:sldId id="476" r:id="rId91"/>
    <p:sldId id="480" r:id="rId92"/>
    <p:sldId id="481" r:id="rId93"/>
    <p:sldId id="483" r:id="rId94"/>
    <p:sldId id="484" r:id="rId95"/>
    <p:sldId id="485" r:id="rId96"/>
    <p:sldId id="486" r:id="rId97"/>
    <p:sldId id="482" r:id="rId98"/>
    <p:sldId id="487" r:id="rId99"/>
    <p:sldId id="488" r:id="rId100"/>
    <p:sldId id="489" r:id="rId101"/>
    <p:sldId id="490" r:id="rId102"/>
    <p:sldId id="491" r:id="rId103"/>
    <p:sldId id="492" r:id="rId104"/>
    <p:sldId id="493" r:id="rId105"/>
    <p:sldId id="494" r:id="rId106"/>
    <p:sldId id="496" r:id="rId107"/>
    <p:sldId id="497" r:id="rId108"/>
    <p:sldId id="498" r:id="rId109"/>
    <p:sldId id="495" r:id="rId110"/>
    <p:sldId id="499" r:id="rId111"/>
    <p:sldId id="500" r:id="rId112"/>
    <p:sldId id="501" r:id="rId113"/>
    <p:sldId id="477" r:id="rId114"/>
    <p:sldId id="478" r:id="rId115"/>
    <p:sldId id="375" r:id="rId116"/>
    <p:sldId id="376" r:id="rId117"/>
    <p:sldId id="377" r:id="rId118"/>
    <p:sldId id="378" r:id="rId119"/>
    <p:sldId id="379" r:id="rId120"/>
    <p:sldId id="380" r:id="rId121"/>
    <p:sldId id="381" r:id="rId122"/>
    <p:sldId id="382" r:id="rId123"/>
    <p:sldId id="479" r:id="rId124"/>
    <p:sldId id="388" r:id="rId125"/>
    <p:sldId id="502" r:id="rId126"/>
    <p:sldId id="527" r:id="rId127"/>
    <p:sldId id="528" r:id="rId128"/>
    <p:sldId id="529" r:id="rId129"/>
    <p:sldId id="530" r:id="rId130"/>
    <p:sldId id="531" r:id="rId131"/>
    <p:sldId id="532" r:id="rId132"/>
    <p:sldId id="533" r:id="rId133"/>
    <p:sldId id="534" r:id="rId134"/>
    <p:sldId id="535" r:id="rId13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12.11.2024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12.11.2024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55</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111</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12.11.2024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12/11/2024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12.11.2024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12.11.2024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12.11.2024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3353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12.11.2024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40402808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12.11.2024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74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9.jpg"/><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30.jpg"/><Relationship Id="rId1" Type="http://schemas.openxmlformats.org/officeDocument/2006/relationships/slideLayout" Target="../slideLayouts/slideLayout60.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1.jpg"/><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2.jpg"/><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co.wikipedia.org/wiki/Facebook" TargetMode="External"/><Relationship Id="rId18" Type="http://schemas.openxmlformats.org/officeDocument/2006/relationships/image" Target="../media/image2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4.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3.jpg"/><Relationship Id="rId19" Type="http://schemas.openxmlformats.org/officeDocument/2006/relationships/hyperlink" Target="http://whatchareading.com/havent-forgotten-k-jessica-jones/" TargetMode="External"/><Relationship Id="rId4" Type="http://schemas.openxmlformats.org/officeDocument/2006/relationships/image" Target="../media/image2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Wstęp do Machine Learning i </a:t>
            </a:r>
            <a:r>
              <a:rPr lang="pl-PL" altLang="pl-PL" dirty="0" err="1"/>
              <a:t>Deep</a:t>
            </a:r>
            <a:r>
              <a:rPr lang="pl-PL" altLang="pl-PL" dirty="0"/>
              <a:t> Learning. </a:t>
            </a:r>
          </a:p>
          <a:p>
            <a:pPr eaLnBrk="1" hangingPunct="1"/>
            <a:r>
              <a:rPr lang="pl-PL" altLang="pl-PL" dirty="0"/>
              <a:t>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75556" y="1545636"/>
            <a:ext cx="8154906" cy="2585323"/>
          </a:xfrm>
          <a:prstGeom prst="rect">
            <a:avLst/>
          </a:prstGeom>
          <a:noFill/>
        </p:spPr>
        <p:txBody>
          <a:bodyPr wrap="square">
            <a:spAutoFit/>
          </a:bodyPr>
          <a:lstStyle/>
          <a:p>
            <a:r>
              <a:rPr lang="pl-PL" sz="1350" dirty="0">
                <a:solidFill>
                  <a:schemeClr val="bg1"/>
                </a:solidFill>
              </a:rPr>
              <a:t>Wąska sztuczna inteligencja (ANI - </a:t>
            </a:r>
            <a:r>
              <a:rPr lang="pl-PL" sz="1350" dirty="0" err="1">
                <a:solidFill>
                  <a:schemeClr val="bg1"/>
                </a:solidFill>
              </a:rPr>
              <a:t>Artificial</a:t>
            </a:r>
            <a:r>
              <a:rPr lang="pl-PL" sz="1350" dirty="0">
                <a:solidFill>
                  <a:schemeClr val="bg1"/>
                </a:solidFill>
              </a:rPr>
              <a:t> </a:t>
            </a:r>
            <a:r>
              <a:rPr lang="pl-PL" sz="1350" dirty="0" err="1">
                <a:solidFill>
                  <a:schemeClr val="bg1"/>
                </a:solidFill>
              </a:rPr>
              <a:t>Narrow</a:t>
            </a:r>
            <a:r>
              <a:rPr lang="pl-PL" sz="1350" dirty="0">
                <a:solidFill>
                  <a:schemeClr val="bg1"/>
                </a:solidFill>
              </a:rPr>
              <a:t> </a:t>
            </a:r>
            <a:r>
              <a:rPr lang="pl-PL" sz="1350" dirty="0" err="1">
                <a:solidFill>
                  <a:schemeClr val="bg1"/>
                </a:solidFill>
              </a:rPr>
              <a:t>Intelligence</a:t>
            </a:r>
            <a:r>
              <a:rPr lang="pl-PL" sz="135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solidFill>
                  <a:schemeClr val="bg1"/>
                </a:solidFill>
              </a:rPr>
              <a:t>streamingowych</a:t>
            </a:r>
            <a:r>
              <a:rPr lang="pl-PL" sz="1350" dirty="0">
                <a:solidFill>
                  <a:schemeClr val="bg1"/>
                </a:solidFill>
              </a:rPr>
              <a:t> oraz autonomiczne pojazdy, które działają w określonych warunkach.</a:t>
            </a:r>
          </a:p>
          <a:p>
            <a:endParaRPr lang="pl-PL" sz="1350" dirty="0">
              <a:solidFill>
                <a:schemeClr val="bg1"/>
              </a:solidFill>
            </a:endParaRPr>
          </a:p>
          <a:p>
            <a:r>
              <a:rPr lang="pl-PL" sz="1350" dirty="0">
                <a:solidFill>
                  <a:schemeClr val="bg1"/>
                </a:solidFill>
              </a:rPr>
              <a:t>Ogólna sztuczna inteligencja (AGI - </a:t>
            </a:r>
            <a:r>
              <a:rPr lang="pl-PL" sz="1350" dirty="0" err="1">
                <a:solidFill>
                  <a:schemeClr val="bg1"/>
                </a:solidFill>
              </a:rPr>
              <a:t>Artificial</a:t>
            </a:r>
            <a:r>
              <a:rPr lang="pl-PL" sz="1350" dirty="0">
                <a:solidFill>
                  <a:schemeClr val="bg1"/>
                </a:solidFill>
              </a:rPr>
              <a:t> General </a:t>
            </a:r>
            <a:r>
              <a:rPr lang="pl-PL" sz="1350" dirty="0" err="1">
                <a:solidFill>
                  <a:schemeClr val="bg1"/>
                </a:solidFill>
              </a:rPr>
              <a:t>Intelligence</a:t>
            </a:r>
            <a:r>
              <a:rPr lang="pl-PL" sz="135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1"/>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4" y="1545636"/>
            <a:ext cx="4574156" cy="2516073"/>
          </a:xfrm>
          <a:prstGeom prst="rect">
            <a:avLst/>
          </a:prstGeom>
          <a:noFill/>
        </p:spPr>
        <p:txBody>
          <a:bodyPr wrap="square">
            <a:spAutoFit/>
          </a:bodyPr>
          <a:lstStyle/>
          <a:p>
            <a:pPr marL="214313" indent="-214313">
              <a:buFont typeface="Arial" panose="020B0604020202020204" pitchFamily="34" charset="0"/>
              <a:buChar char="•"/>
            </a:pPr>
            <a:r>
              <a:rPr lang="pl-PL" dirty="0"/>
              <a:t>Inteligencja językowa</a:t>
            </a:r>
          </a:p>
          <a:p>
            <a:pPr marL="214313" indent="-214313">
              <a:buFont typeface="Arial" panose="020B0604020202020204" pitchFamily="34" charset="0"/>
              <a:buChar char="•"/>
            </a:pPr>
            <a:r>
              <a:rPr lang="pl-PL" dirty="0"/>
              <a:t>Inteligencja logiczna lub matematyczna</a:t>
            </a:r>
          </a:p>
          <a:p>
            <a:pPr marL="214313" indent="-214313">
              <a:buFont typeface="Arial" panose="020B0604020202020204" pitchFamily="34" charset="0"/>
              <a:buChar char="•"/>
            </a:pPr>
            <a:r>
              <a:rPr lang="pl-PL" dirty="0"/>
              <a:t>Inteligencja wizualno-przestrzenna</a:t>
            </a:r>
          </a:p>
          <a:p>
            <a:pPr marL="214313" indent="-214313">
              <a:buFont typeface="Arial" panose="020B0604020202020204" pitchFamily="34" charset="0"/>
              <a:buChar char="•"/>
            </a:pPr>
            <a:r>
              <a:rPr lang="pl-PL" dirty="0"/>
              <a:t>Inteligencja muzyczna</a:t>
            </a:r>
          </a:p>
          <a:p>
            <a:pPr marL="214313" indent="-214313">
              <a:buFont typeface="Arial" panose="020B0604020202020204" pitchFamily="34" charset="0"/>
              <a:buChar char="•"/>
            </a:pPr>
            <a:r>
              <a:rPr lang="pl-PL" dirty="0"/>
              <a:t>Inteligencja interpersonalna (społeczna)</a:t>
            </a:r>
          </a:p>
          <a:p>
            <a:pPr marL="214313" indent="-214313">
              <a:buFont typeface="Arial" panose="020B0604020202020204" pitchFamily="34" charset="0"/>
              <a:buChar char="•"/>
            </a:pPr>
            <a:r>
              <a:rPr lang="pl-PL" dirty="0"/>
              <a:t>Inteligencja interpersonalna (refleksyjna)</a:t>
            </a:r>
          </a:p>
          <a:p>
            <a:pPr marL="214313" indent="-214313">
              <a:buFont typeface="Arial" panose="020B0604020202020204" pitchFamily="34" charset="0"/>
              <a:buChar char="•"/>
            </a:pPr>
            <a:r>
              <a:rPr lang="pl-PL" dirty="0"/>
              <a:t>Inteligencja ruchowa</a:t>
            </a:r>
          </a:p>
          <a:p>
            <a:pPr marL="214313" indent="-214313">
              <a:buFont typeface="Arial" panose="020B0604020202020204" pitchFamily="34" charset="0"/>
              <a:buChar char="•"/>
            </a:pPr>
            <a:r>
              <a:rPr lang="pl-PL" dirty="0"/>
              <a:t>Inteligencja przyrodnicza</a:t>
            </a:r>
          </a:p>
          <a:p>
            <a:pPr marL="214313" indent="-214313">
              <a:buFont typeface="Arial" panose="020B0604020202020204" pitchFamily="34" charset="0"/>
              <a:buChar char="•"/>
            </a:pPr>
            <a:endParaRPr lang="pl-PL" sz="1350" dirty="0"/>
          </a:p>
        </p:txBody>
      </p:sp>
    </p:spTree>
    <p:extLst>
      <p:ext uri="{BB962C8B-B14F-4D97-AF65-F5344CB8AC3E}">
        <p14:creationId xmlns:p14="http://schemas.microsoft.com/office/powerpoint/2010/main" val="1551578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0" y="1113588"/>
            <a:ext cx="3974306" cy="3456384"/>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599"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4"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4"/>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8"/>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Machine Learning, </a:t>
            </a:r>
            <a:r>
              <a:rPr lang="pl-PL" dirty="0" err="1"/>
              <a:t>Deep</a:t>
            </a:r>
            <a:r>
              <a:rPr lang="pl-PL" dirty="0"/>
              <a:t> Learning–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Moduły i biblioteki </a:t>
            </a:r>
            <a:r>
              <a:rPr lang="pl-PL" dirty="0" err="1"/>
              <a:t>Pythona</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Elementy programowania funkcyjnego</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Biblioteka </a:t>
            </a:r>
            <a:r>
              <a:rPr lang="pl-PL" dirty="0" err="1"/>
              <a:t>numpy</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Biblioteka </a:t>
            </a:r>
            <a:r>
              <a:rPr lang="pl-PL" dirty="0" err="1"/>
              <a:t>pandas</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Pakiet </a:t>
            </a:r>
            <a:r>
              <a:rPr lang="pl-PL" dirty="0" err="1"/>
              <a:t>Scikit-Learn</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Klasyfikatory</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6" y="1290630"/>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0" y="1186756"/>
            <a:ext cx="5793155" cy="2585323"/>
          </a:xfrm>
          <a:prstGeom prst="rect">
            <a:avLst/>
          </a:prstGeom>
          <a:noFill/>
        </p:spPr>
        <p:txBody>
          <a:bodyPr wrap="square">
            <a:spAutoFit/>
          </a:bodyPr>
          <a:lstStyle/>
          <a:p>
            <a:pPr marL="214313" indent="-214313">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13" indent="-214313">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13" indent="-214313">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13" indent="-214313">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69"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640593"/>
            <a:ext cx="7105272" cy="279757"/>
          </a:xfrm>
        </p:spPr>
        <p:txBody>
          <a:bodyPr/>
          <a:lstStyle/>
          <a:p>
            <a:r>
              <a:rPr lang="pl-PL" dirty="0"/>
              <a:t>Uczenie modeli: wybrane </a:t>
            </a:r>
            <a:r>
              <a:rPr lang="pl-PL" dirty="0" err="1"/>
              <a:t>algotymy</a:t>
            </a:r>
            <a:endParaRPr lang="pl-PL" dirty="0"/>
          </a:p>
        </p:txBody>
      </p:sp>
      <p:sp>
        <p:nvSpPr>
          <p:cNvPr id="5" name="Symbol zastępczy tekstu 4"/>
          <p:cNvSpPr>
            <a:spLocks noGrp="1"/>
          </p:cNvSpPr>
          <p:nvPr>
            <p:ph type="body" sz="quarter" idx="30"/>
          </p:nvPr>
        </p:nvSpPr>
        <p:spPr>
          <a:xfrm>
            <a:off x="1581528" y="1949905"/>
            <a:ext cx="7105272" cy="279757"/>
          </a:xfrm>
        </p:spPr>
        <p:txBody>
          <a:bodyPr/>
          <a:lstStyle/>
          <a:p>
            <a:r>
              <a:rPr lang="pl-PL" dirty="0" err="1"/>
              <a:t>Deep</a:t>
            </a:r>
            <a:r>
              <a:rPr lang="pl-PL" dirty="0"/>
              <a:t> Learning: zastosowanie bibliotek </a:t>
            </a:r>
            <a:r>
              <a:rPr lang="pl-PL" dirty="0" err="1"/>
              <a:t>scikit-learn</a:t>
            </a:r>
            <a:r>
              <a:rPr lang="pl-PL" dirty="0"/>
              <a:t>, Tensor-</a:t>
            </a:r>
            <a:r>
              <a:rPr lang="pl-PL" dirty="0" err="1"/>
              <a:t>Flow</a:t>
            </a:r>
            <a:r>
              <a:rPr lang="pl-PL" dirty="0"/>
              <a:t>, </a:t>
            </a:r>
            <a:r>
              <a:rPr lang="pl-PL" dirty="0" err="1"/>
              <a:t>Keras</a:t>
            </a:r>
            <a:endParaRPr lang="pl-PL" dirty="0"/>
          </a:p>
        </p:txBody>
      </p:sp>
      <p:sp>
        <p:nvSpPr>
          <p:cNvPr id="6" name="Symbol zastępczy tekstu 5"/>
          <p:cNvSpPr>
            <a:spLocks noGrp="1"/>
          </p:cNvSpPr>
          <p:nvPr>
            <p:ph type="body" sz="quarter" idx="31"/>
          </p:nvPr>
        </p:nvSpPr>
        <p:spPr>
          <a:xfrm>
            <a:off x="1581528" y="2322435"/>
            <a:ext cx="7105272" cy="279757"/>
          </a:xfrm>
        </p:spPr>
        <p:txBody>
          <a:bodyPr/>
          <a:lstStyle/>
          <a:p>
            <a:r>
              <a:rPr lang="pl-PL" dirty="0"/>
              <a:t>Algorytmy genetyczne i biblioteka DEAP</a:t>
            </a:r>
          </a:p>
        </p:txBody>
      </p:sp>
      <p:sp>
        <p:nvSpPr>
          <p:cNvPr id="7" name="Symbol zastępczy tekstu 6"/>
          <p:cNvSpPr>
            <a:spLocks noGrp="1"/>
          </p:cNvSpPr>
          <p:nvPr>
            <p:ph type="body" sz="quarter" idx="32"/>
          </p:nvPr>
        </p:nvSpPr>
        <p:spPr>
          <a:xfrm>
            <a:off x="1581528" y="2725225"/>
            <a:ext cx="7105272" cy="279757"/>
          </a:xfrm>
        </p:spPr>
        <p:txBody>
          <a:bodyPr/>
          <a:lstStyle/>
          <a:p>
            <a:r>
              <a:rPr lang="pl-PL" dirty="0"/>
              <a:t>Inne pakiety i rozwiązania języka </a:t>
            </a:r>
            <a:r>
              <a:rPr lang="pl-PL" dirty="0" err="1"/>
              <a:t>Python</a:t>
            </a:r>
            <a:r>
              <a:rPr lang="pl-PL" dirty="0"/>
              <a:t> związane z algorytmami sztucznej inteligencji</a:t>
            </a:r>
          </a:p>
        </p:txBody>
      </p:sp>
      <p:sp>
        <p:nvSpPr>
          <p:cNvPr id="8" name="Symbol zastępczy tekstu 7"/>
          <p:cNvSpPr>
            <a:spLocks noGrp="1"/>
          </p:cNvSpPr>
          <p:nvPr>
            <p:ph type="body" sz="quarter" idx="33"/>
          </p:nvPr>
        </p:nvSpPr>
        <p:spPr>
          <a:xfrm>
            <a:off x="1581528" y="1241187"/>
            <a:ext cx="7562472" cy="279757"/>
          </a:xfrm>
        </p:spPr>
        <p:txBody>
          <a:bodyPr/>
          <a:lstStyle/>
          <a:p>
            <a:r>
              <a:rPr lang="pl-PL" dirty="0"/>
              <a:t>Wizualizacja: biblioteka </a:t>
            </a:r>
            <a:r>
              <a:rPr lang="pl-PL" dirty="0" err="1"/>
              <a:t>matplotlib</a:t>
            </a:r>
            <a:endParaRPr lang="pl-PL" dirty="0"/>
          </a:p>
        </p:txBody>
      </p:sp>
      <p:sp>
        <p:nvSpPr>
          <p:cNvPr id="9" name="Symbol zastępczy tekstu 8"/>
          <p:cNvSpPr>
            <a:spLocks noGrp="1"/>
          </p:cNvSpPr>
          <p:nvPr>
            <p:ph type="body" sz="quarter" idx="34"/>
          </p:nvPr>
        </p:nvSpPr>
        <p:spPr>
          <a:xfrm>
            <a:off x="1581528" y="312801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9411"/>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12.11.2024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3757</TotalTime>
  <Words>7588</Words>
  <Application>Microsoft Office PowerPoint</Application>
  <PresentationFormat>Pokaz na ekranie (16:9)</PresentationFormat>
  <Paragraphs>547</Paragraphs>
  <Slides>134</Slides>
  <Notes>3</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134</vt:i4>
      </vt:variant>
    </vt:vector>
  </HeadingPairs>
  <TitlesOfParts>
    <vt:vector size="140" baseType="lpstr">
      <vt:lpstr>Arial</vt:lpstr>
      <vt:lpstr>Calibri</vt:lpstr>
      <vt:lpstr>Courier New</vt:lpstr>
      <vt:lpstr>Roboto</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ANI i AGI</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Świadmość a AI</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289</cp:revision>
  <dcterms:created xsi:type="dcterms:W3CDTF">2015-08-12T08:39:11Z</dcterms:created>
  <dcterms:modified xsi:type="dcterms:W3CDTF">2024-11-12T09:17:45Z</dcterms:modified>
</cp:coreProperties>
</file>